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F12B5E8-2B7E-45B2-892E-7CF256B2127B}">
  <a:tblStyle styleId="{BF12B5E8-2B7E-45B2-892E-7CF256B2127B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schemas.openxmlformats.org/officeDocument/2006/relationships/slide" Target="slides/slide39.xml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8932861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962400" y="5870575"/>
            <a:ext cx="48942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609261" y="5870575"/>
            <a:ext cx="5508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589961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85800" y="5870575"/>
            <a:ext cx="78279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266361" y="5870575"/>
            <a:ext cx="5508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589961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85800" y="5870575"/>
            <a:ext cx="78279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0266361" y="5870575"/>
            <a:ext cx="5508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0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3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932861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962400" y="5870575"/>
            <a:ext cx="48942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609261" y="5870575"/>
            <a:ext cx="5508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589961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85800" y="5870575"/>
            <a:ext cx="78279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0266361" y="5870575"/>
            <a:ext cx="5508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8589961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85800" y="5870575"/>
            <a:ext cx="78279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0266361" y="5870575"/>
            <a:ext cx="550861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Relationship Id="rId4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962400" y="1963736"/>
            <a:ext cx="7197725" cy="2422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b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ALL USERS ‘X’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962400" y="4386262"/>
            <a:ext cx="7197725" cy="1404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2: AMISH KANJI (CPE)</a:t>
            </a: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JOEL GARDYASZ (CPE)</a:t>
            </a: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JOSH RADICCHI (EE)</a:t>
            </a:r>
          </a:p>
        </p:txBody>
      </p:sp>
      <p:pic>
        <p:nvPicPr>
          <p:cNvPr descr="https://cdn.thingiverse.com/renders/73/b1/ba/b1/4a/LBB_ASSY_WITH_ENCL_A_preview_featured.jpg"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2455861"/>
            <a:ext cx="3689349" cy="277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BEACONS VS ESTIMOTE STICKERS</a:t>
            </a:r>
          </a:p>
        </p:txBody>
      </p:sp>
      <p:pic>
        <p:nvPicPr>
          <p:cNvPr descr="http://c.fastcompany.net/multisite_files/fastcompany/imagecache/inline-small/inline/2014/08/3034830-inline-i-4-why-ideo-is-bullish-about-nearables.png" id="112" name="Shape 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7875" y="458787"/>
            <a:ext cx="24765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1.vox-cdn.com/uploads/chorus_asset/file/665450/One1.0.png"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11" y="2065336"/>
            <a:ext cx="3562350" cy="234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8912" y="1941511"/>
            <a:ext cx="5486399" cy="45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STICKER</a:t>
            </a:r>
          </a:p>
        </p:txBody>
      </p:sp>
      <p:pic>
        <p:nvPicPr>
          <p:cNvPr descr="http://tctechcrunch2011.files.wordpress.com/2014/08/estimote-stickers-nearables-press-kit2.png?w=800&amp;h=600" id="120" name="Shape 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450" y="241300"/>
            <a:ext cx="4867274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74675" y="1881186"/>
            <a:ext cx="4689475" cy="3832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Estimote Sticker Beacons?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Size (3 mm thin)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Easier to stick to everyday objects</a:t>
            </a: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are Stickers different?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Packets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information</a:t>
            </a:r>
          </a:p>
          <a:p>
            <a:pPr indent="-2857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iBeacon/Nearables 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ID, motion, power, voltage, temperature</a:t>
            </a:r>
          </a:p>
        </p:txBody>
      </p:sp>
      <p:graphicFrame>
        <p:nvGraphicFramePr>
          <p:cNvPr id="122" name="Shape 122"/>
          <p:cNvGraphicFramePr/>
          <p:nvPr/>
        </p:nvGraphicFramePr>
        <p:xfrm>
          <a:off x="7521575" y="4259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2151050"/>
                <a:gridCol w="21510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Estimote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Sticker Beacons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$99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85800" y="176211"/>
            <a:ext cx="10131425" cy="145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PUNCH THROUGH</a:t>
            </a:r>
          </a:p>
        </p:txBody>
      </p:sp>
      <p:pic>
        <p:nvPicPr>
          <p:cNvPr descr="PT.png"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868" r="2868" t="0"/>
          <a:stretch/>
        </p:blipFill>
        <p:spPr>
          <a:xfrm>
            <a:off x="5016500" y="1960561"/>
            <a:ext cx="7008811" cy="28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17512" y="1431925"/>
            <a:ext cx="4686300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hardware company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Creator of the Light Blue Bean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Arduino to program the Bean wirelessly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BLE to wirelessly communicate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Punch Through?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a development board that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meets all of our technical and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size constraints.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sell some of the parts separately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tail-bean.png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2286" y="969962"/>
            <a:ext cx="5319712" cy="588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BLUE BEAN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Development board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BLE enabled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Programmable pins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Battery Powered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1868261" y="5097312"/>
          <a:ext cx="3000000" cy="2999999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2152650"/>
                <a:gridCol w="21510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Punch Through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 Blue Bean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29.95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5-23 at 11.07.28 AM.png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0" y="103186"/>
            <a:ext cx="6056312" cy="284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223837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BLE MODULE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LBM313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Features: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2.4Ghz Bluetooth low energy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rates from 250kbps to 1mbps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Programmable output power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Operating voltage of 2.0V - 3.6V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8051 microcontroller with 256kB of in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programmable flash and 8kB of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RAM 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Shape 145"/>
          <p:cNvGraphicFramePr/>
          <p:nvPr/>
        </p:nvGraphicFramePr>
        <p:xfrm>
          <a:off x="7002461" y="4167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2152650"/>
                <a:gridCol w="21510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Punch Through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LBM 313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8.95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5-23 at 3.16.01 PM.png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975" y="1244600"/>
            <a:ext cx="11660187" cy="54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x="685800" y="46036"/>
            <a:ext cx="10131425" cy="145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 LAYOUT OF BLE MODEL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4-15 at 11.10.49 AM.png"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1412" y="2516186"/>
            <a:ext cx="5970586" cy="41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MICROCONTROLLER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ATMEGA328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Low-power CMOS 8-bit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microcontroller.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Based on the AVR enhanced RISC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architecture.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the system designer to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optimize power consumption 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5-23 at 3.15.37 PM.png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417637"/>
            <a:ext cx="10871199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title"/>
          </p:nvPr>
        </p:nvSpPr>
        <p:spPr>
          <a:xfrm>
            <a:off x="685800" y="190500"/>
            <a:ext cx="10131425" cy="145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PCB LAYOUT OF MICROCONTROLLER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685800" y="847725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WIRING OF THE LIGHT BLUE BEAN</a:t>
            </a:r>
          </a:p>
        </p:txBody>
      </p:sp>
      <p:pic>
        <p:nvPicPr>
          <p:cNvPr descr="Screen Shot 2016-04-15 at 1.08.31 PM.png" id="170" name="Shape 170"/>
          <p:cNvPicPr preferRelativeResize="0"/>
          <p:nvPr/>
        </p:nvPicPr>
        <p:blipFill rotWithShape="1">
          <a:blip r:embed="rId3">
            <a:alphaModFix/>
          </a:blip>
          <a:srcRect b="4506" l="22063" r="28408" t="71961"/>
          <a:stretch/>
        </p:blipFill>
        <p:spPr>
          <a:xfrm>
            <a:off x="1673225" y="3057525"/>
            <a:ext cx="7639050" cy="26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SPEAKER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1965325"/>
            <a:ext cx="6843712" cy="337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speaker’s purpose is to aid the user in locating the device if they are nearby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adds an auditory component for tracking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could not use a standard magnetic driven speaker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would require the addition of an amp which is too big for our design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chXrzzLpTM9UyDchtxijvSkaav8InEUx35lWIT0tlHRjNEfMmOfCgSldy_sQgHxnCa4RWQVALabTlDC-T6OLLpre3cwz0e5UZ8i5DhGhm26F0gCS6aHMDrDwrmQ2xUKtCCeGb9kb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8350" y="1817686"/>
            <a:ext cx="3048000" cy="1743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Shape 178"/>
          <p:cNvGraphicFramePr/>
          <p:nvPr/>
        </p:nvGraphicFramePr>
        <p:xfrm>
          <a:off x="7648575" y="4068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2152650"/>
                <a:gridCol w="21510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Multicomp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Piezo buzzer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MOTIVATION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misplace items of value all the time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also leave behind their laptops on their way to work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want to create a product that prevents these things from happening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other similar products on the market right now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want to learn from these implementations and make ours better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7112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SPEAKER</a:t>
            </a:r>
          </a:p>
        </p:txBody>
      </p:sp>
      <p:pic>
        <p:nvPicPr>
          <p:cNvPr descr="https://lh6.googleusercontent.com/chXrzzLpTM9UyDchtxijvSkaav8InEUx35lWIT0tlHRjNEfMmOfCgSldy_sQgHxnCa4RWQVALabTlDC-T6OLLpre3cwz0e5UZ8i5DhGhm26F0gCS6aHMDrDwrmQ2xUKtCCeGb9kb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9461" y="1839911"/>
            <a:ext cx="30480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889000" y="2065336"/>
            <a:ext cx="5767387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Therefore we decided to go with a piezoelectric speaker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piezo does not need a magnet to produce sound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Creates sound by passing electric charge through a crystal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a lot less energy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resistant to breaking</a:t>
            </a:r>
          </a:p>
        </p:txBody>
      </p:sp>
      <p:graphicFrame>
        <p:nvGraphicFramePr>
          <p:cNvPr id="186" name="Shape 186"/>
          <p:cNvGraphicFramePr/>
          <p:nvPr/>
        </p:nvGraphicFramePr>
        <p:xfrm>
          <a:off x="7561261" y="4144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2151050"/>
                <a:gridCol w="21510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Multicomp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Piezo buzzer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0" marB="45700" marR="91425" marL="914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b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 BATTERY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2324100" y="1966911"/>
            <a:ext cx="4843461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CR2032 (coin cell battery)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Lithium battery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3V</a:t>
            </a:r>
          </a:p>
        </p:txBody>
      </p:sp>
      <p:sp>
        <p:nvSpPr>
          <p:cNvPr descr="Image result for cr2032" id="193" name="Shape 193"/>
          <p:cNvSpPr txBox="1"/>
          <p:nvPr/>
        </p:nvSpPr>
        <p:spPr>
          <a:xfrm>
            <a:off x="8162925" y="2811461"/>
            <a:ext cx="981074" cy="98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6786" y="945661"/>
            <a:ext cx="2773500" cy="277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Shape 195"/>
          <p:cNvGraphicFramePr/>
          <p:nvPr/>
        </p:nvGraphicFramePr>
        <p:xfrm>
          <a:off x="6434336" y="4455212"/>
          <a:ext cx="3000000" cy="2999999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2152650"/>
                <a:gridCol w="21510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Manufacturer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Energizer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CR2032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3.49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685800" y="2032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LED</a:t>
            </a:r>
          </a:p>
        </p:txBody>
      </p:sp>
      <p:pic>
        <p:nvPicPr>
          <p:cNvPr descr="Screen Shot 2016-05-23 at 11.51.28 AM.png"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22" l="0" r="0" t="924"/>
          <a:stretch/>
        </p:blipFill>
        <p:spPr>
          <a:xfrm>
            <a:off x="685800" y="1789111"/>
            <a:ext cx="10131425" cy="437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609600" y="1658936"/>
            <a:ext cx="595471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using a RGB LED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find item in the dark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get your choice of 3 different colors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D connected to Bean.PNG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-192086" y="793750"/>
            <a:ext cx="1057275" cy="433386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  <a:moveTo>
                  <a:pt x="12297" y="60000"/>
                </a:moveTo>
                <a:cubicBezTo>
                  <a:pt x="12297" y="76568"/>
                  <a:pt x="33654" y="90000"/>
                  <a:pt x="60000" y="90000"/>
                </a:cubicBezTo>
                <a:cubicBezTo>
                  <a:pt x="86345" y="90000"/>
                  <a:pt x="107702" y="76568"/>
                  <a:pt x="107702" y="60000"/>
                </a:cubicBezTo>
                <a:cubicBezTo>
                  <a:pt x="107702" y="43431"/>
                  <a:pt x="86345" y="30000"/>
                  <a:pt x="60000" y="30000"/>
                </a:cubicBezTo>
                <a:cubicBezTo>
                  <a:pt x="33654" y="30000"/>
                  <a:pt x="12297" y="43431"/>
                  <a:pt x="12297" y="60000"/>
                </a:cubicBezTo>
                <a:close/>
              </a:path>
            </a:pathLst>
          </a:custGeom>
          <a:solidFill>
            <a:srgbClr val="61A5D6"/>
          </a:solidFill>
          <a:ln cap="rnd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Shape 209"/>
          <p:cNvCxnSpPr/>
          <p:nvPr/>
        </p:nvCxnSpPr>
        <p:spPr>
          <a:xfrm>
            <a:off x="336550" y="1227137"/>
            <a:ext cx="1895474" cy="3506786"/>
          </a:xfrm>
          <a:prstGeom prst="straightConnector1">
            <a:avLst/>
          </a:prstGeom>
          <a:noFill/>
          <a:ln cap="rnd" cmpd="sng" w="19050">
            <a:solidFill>
              <a:srgbClr val="61A5D6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210" name="Shape 210"/>
          <p:cNvSpPr txBox="1"/>
          <p:nvPr/>
        </p:nvSpPr>
        <p:spPr>
          <a:xfrm>
            <a:off x="1943100" y="4964112"/>
            <a:ext cx="903286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718 mV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09600" y="58736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PUT IT TOGETHER</a:t>
            </a:r>
          </a:p>
        </p:txBody>
      </p:sp>
      <p:pic>
        <p:nvPicPr>
          <p:cNvPr descr="Screen Shot 2016-05-24 at 5.48.26 PM.png"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538" y="942898"/>
            <a:ext cx="7456924" cy="54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4-16 at 8.39.29 PM.png" id="221" name="Shape 221"/>
          <p:cNvPicPr preferRelativeResize="0"/>
          <p:nvPr/>
        </p:nvPicPr>
        <p:blipFill rotWithShape="1">
          <a:blip r:embed="rId3">
            <a:alphaModFix/>
          </a:blip>
          <a:srcRect b="0" l="8839" r="0" t="9085"/>
          <a:stretch/>
        </p:blipFill>
        <p:spPr>
          <a:xfrm>
            <a:off x="4848225" y="2251075"/>
            <a:ext cx="7343775" cy="4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PROTECTIVE CASE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3D printed using ABS plastic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resistant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Durable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Customizable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– SUCCESS AND DIFFICULTIES EXPECTED 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1471612"/>
            <a:ext cx="5432424" cy="452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a dev board that fits our technical and size constraints.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Building a case that is protective against the elements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245225" y="1822450"/>
            <a:ext cx="5432424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Difficulties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Recreating the dev board to use for our purposes.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Keeping everything as small as possible.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HARDWARE- CURRENT PROGRESS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39800" y="319062"/>
            <a:ext cx="9877500" cy="34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 over 50% done with the total hardware progress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950" y="2651125"/>
            <a:ext cx="7875587" cy="374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9950" y="2651125"/>
            <a:ext cx="7875587" cy="374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ANDROID VS IOS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Practicality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Testing/Debugging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Compatibility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Written in Swift, less code than Java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Offline guide and API reference</a:t>
            </a:r>
          </a:p>
        </p:txBody>
      </p:sp>
      <p:pic>
        <p:nvPicPr>
          <p:cNvPr descr="https://pbs.twimg.com/profile_images/616076655547682816/6gMRtQyY.jpg"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1011" y="2374900"/>
            <a:ext cx="1309686" cy="130968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9575800" y="2065336"/>
            <a:ext cx="2197100" cy="1570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9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</p:txBody>
      </p:sp>
      <p:pic>
        <p:nvPicPr>
          <p:cNvPr descr="http://media.indiatimes.in/media/content/2013/Aug/apple_logo_main_article_3_1375942786_540x540.jpg"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175" y="2314575"/>
            <a:ext cx="1911350" cy="14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- NOTIFICATIONS</a:t>
            </a:r>
          </a:p>
        </p:txBody>
      </p:sp>
      <p:pic>
        <p:nvPicPr>
          <p:cNvPr id="253" name="Shape 2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3987" y="2408236"/>
            <a:ext cx="6734174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304800" y="2363786"/>
            <a:ext cx="3895725" cy="13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Reminders</a:t>
            </a: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Alerts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5" y="3571875"/>
            <a:ext cx="4129086" cy="310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 AND OBJECTIVES	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make it so that people don’t “freak out” when they misplace or leave something behind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will know that they can track it using FAUX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create a device that is easy to use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create a mobile application that enables the user to locate their device and the belonging that it was attached to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PRIMARY FUNCTION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6336" y="1985961"/>
            <a:ext cx="2563812" cy="409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5775" y="1985961"/>
            <a:ext cx="2590800" cy="4294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519112" y="2800350"/>
            <a:ext cx="4408486" cy="217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Ranging/Monitoring</a:t>
            </a: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Hotter/Colder</a:t>
            </a: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friendly messages/guidance will need to be added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PRIMARY FUNCTION</a:t>
            </a:r>
          </a:p>
        </p:txBody>
      </p:sp>
      <p:pic>
        <p:nvPicPr>
          <p:cNvPr id="269" name="Shape 2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075" y="1897061"/>
            <a:ext cx="727868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685800" y="609600"/>
            <a:ext cx="10131300" cy="1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APPLICATION – SECONDARY FUNCTIONS</a:t>
            </a:r>
          </a:p>
        </p:txBody>
      </p:sp>
      <p:pic>
        <p:nvPicPr>
          <p:cNvPr id="275" name="Shape 2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675" y="2355850"/>
            <a:ext cx="5237100" cy="35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3437" y="2355850"/>
            <a:ext cx="5957999" cy="3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685800" y="249237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 FAUX</a:t>
            </a:r>
          </a:p>
        </p:txBody>
      </p:sp>
      <p:pic>
        <p:nvPicPr>
          <p:cNvPr descr="Screen Shot 2016-05-23 at 8.09.02 PM.png" id="282" name="Shape 2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90" l="0" r="0" t="-924"/>
          <a:stretch/>
        </p:blipFill>
        <p:spPr>
          <a:xfrm>
            <a:off x="2590800" y="1298575"/>
            <a:ext cx="7299324" cy="528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– CURRENT PLAN/PROGRESS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Xcode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Cocoapods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 party libraries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~50% done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5961" y="1565275"/>
            <a:ext cx="8229600" cy="551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– SUCCESS AND DIFFICULTIES EXPECTED 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2141536"/>
            <a:ext cx="4995862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Difficulties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Obstacles</a:t>
            </a:r>
          </a:p>
          <a:p>
            <a:pPr indent="-285750" lvl="2" marL="12001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indent="-285750" lvl="2" marL="12001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 of date technology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Ranging/Monitoring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 dependent </a:t>
            </a:r>
          </a:p>
        </p:txBody>
      </p:sp>
      <p:sp>
        <p:nvSpPr>
          <p:cNvPr id="296" name="Shape 296"/>
          <p:cNvSpPr txBox="1"/>
          <p:nvPr>
            <p:ph idx="2" type="body"/>
          </p:nvPr>
        </p:nvSpPr>
        <p:spPr>
          <a:xfrm>
            <a:off x="5821362" y="1697036"/>
            <a:ext cx="4995862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friendly mobile application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Negligible learning curve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Features can be successfully completed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issues occur when in correct range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goal is achieved without any errors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PROJECT PROGRESS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Parts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Total: ~45%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5961" y="1565275"/>
            <a:ext cx="8229600" cy="551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 AND FINANCING</a:t>
            </a:r>
          </a:p>
        </p:txBody>
      </p:sp>
      <p:graphicFrame>
        <p:nvGraphicFramePr>
          <p:cNvPr id="309" name="Shape 309"/>
          <p:cNvGraphicFramePr/>
          <p:nvPr/>
        </p:nvGraphicFramePr>
        <p:xfrm>
          <a:off x="922337" y="20653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917575"/>
                <a:gridCol w="915975"/>
                <a:gridCol w="915975"/>
                <a:gridCol w="917575"/>
              </a:tblGrid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 Per Unit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iOS Device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Already Owned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LightBlue Bean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Casing (3D printed)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79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Speaker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Estimote Sticker Beacons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$100.00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100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LBM 313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Wires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Already Owned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feet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Misc. Supplies/Tools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br>
                        <a:rPr b="0" i="0" lang="en-US" sz="100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br>
                        <a:rPr b="0" i="0" lang="en-US" sz="100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$213.00</a:t>
                      </a:r>
                    </a:p>
                  </a:txBody>
                  <a:tcPr marT="37950" marB="37950" marR="37950" marL="37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10" name="Shape 310"/>
          <p:cNvSpPr txBox="1"/>
          <p:nvPr/>
        </p:nvSpPr>
        <p:spPr>
          <a:xfrm>
            <a:off x="-8985250" y="-233362"/>
            <a:ext cx="21177250" cy="923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5634037" y="2065336"/>
            <a:ext cx="5041899" cy="1477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of the materials for the project were either already owned by someone in the group or were relatively inexpensive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Therefore, the entire project was funded by the members of the group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</p:txBody>
      </p:sp>
      <p:graphicFrame>
        <p:nvGraphicFramePr>
          <p:cNvPr id="317" name="Shape 317"/>
          <p:cNvGraphicFramePr/>
          <p:nvPr/>
        </p:nvGraphicFramePr>
        <p:xfrm>
          <a:off x="4589462" y="931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1565275"/>
                <a:gridCol w="3128950"/>
              </a:tblGrid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of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Description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br>
                        <a:rPr b="0" i="0" lang="en-US" sz="120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Senior Design I (Spring)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1/11/16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Introduction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1/18/16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Formation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1/25/16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Initial Project Proposal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2/1/16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Bluetooth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2/8/16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iBeacon Device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2/15/16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Microcontroller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17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2/22/26 - 2/29/16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Continue researching and begin design document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3/7/16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Spring Break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3/14/16 - 3/28/16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models and continue design paper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4/4/16 - 4/18/16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Finalize paper and being ordering parts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17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br>
                        <a:rPr b="0" i="0" lang="en-US" sz="1200" u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Senior Design II (Summer)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5/16/16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Discuss plans/go over inventory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5/23/16 - 6/6/16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and test app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6/13/16 - 7/4/16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Prototype microcontroller and iBeacon device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7/11/16 - 7/25/16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 and debug system/being final documents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8/1/16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 Presentation/Evaluation</a:t>
                      </a:r>
                    </a:p>
                  </a:txBody>
                  <a:tcPr marT="26275" marB="26275" marR="26275" marL="26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18" name="Shape 318"/>
          <p:cNvSpPr txBox="1"/>
          <p:nvPr/>
        </p:nvSpPr>
        <p:spPr>
          <a:xfrm>
            <a:off x="4949825" y="200183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b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436937" y="2720975"/>
            <a:ext cx="43402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 AND SPECIFICATIONS</a:t>
            </a:r>
          </a:p>
        </p:txBody>
      </p:sp>
      <p:graphicFrame>
        <p:nvGraphicFramePr>
          <p:cNvPr id="73" name="Shape 73"/>
          <p:cNvGraphicFramePr/>
          <p:nvPr/>
        </p:nvGraphicFramePr>
        <p:xfrm>
          <a:off x="1400175" y="23256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{BF12B5E8-2B7E-45B2-892E-7CF256B2127B}</a:tableStyleId>
              </a:tblPr>
              <a:tblGrid>
                <a:gridCol w="1898650"/>
                <a:gridCol w="622935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2"/>
                    </a:solidFill>
                  </a:tcPr>
                </a:tc>
              </a:tr>
              <a:tr h="639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location of the object will be found by using a smartphone or tablet.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F7F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tracking device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 of portable size and weight.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F7F6"/>
                    </a:solidFill>
                  </a:tcPr>
                </a:tc>
              </a:tr>
              <a:tr h="639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tracker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 water resilient, and be able to withstand fall damage.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F7F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smartphone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respond to the tracker if need be.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F7F6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Speaker/LED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tracker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produce sounds and light up when prompted.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F7F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tracker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work well up to 20 feet.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F7F6"/>
                    </a:solidFill>
                  </a:tcPr>
                </a:tc>
              </a:tr>
              <a:tr h="639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tracker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notify the user if the item being tracked gets too far away from the user.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E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DISTRIBUTION</a:t>
            </a:r>
          </a:p>
        </p:txBody>
      </p:sp>
      <p:pic>
        <p:nvPicPr>
          <p:cNvPr descr="https://lh3.googleusercontent.com/0SQ4haRzBBBuoQpwjxLlGwn2fwFx0AqXxKczdZ-8SxEjqc3gO4hrExZG_jkknqCW-9io-zv8210KPd6WL0gfQFHHmmjLBrNopq4l5mIa4L9ZWt7ff1EwVvfN40_2UpheXNex0gyT" id="79" name="Shape 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136" y="1976436"/>
            <a:ext cx="6613524" cy="44799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9015411" y="3349625"/>
            <a:ext cx="2351086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Amish – Red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Josh – Green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Joel – Blue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85800" y="7747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WIRELESS COMMUNICATION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20653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Bluetooth (BLE &amp; iBeacon)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Advantages: Low Battery Consumption, cheap, low latency, integration, range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Disadvantages: Data Rate, strength of signal, receiver battery life, receiver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Advantages: Cheap, high data rate, integration, range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Disadvantages: Security, battery consumption, strength of signal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GPS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Advantages: Cheap, integration, range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Disadvantages: Battery consumption, indoor capability, inaccuracy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BLUETOOTH LOW ENERGY (BLE)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2141536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7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a range of up to 50 feet away.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 reduced energy consumption.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cost effective.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Stays on in the background.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7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7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signal strength is not always the strongest.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not have a high bandwidth.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85800" y="7112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IBEACON	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2009775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iBeacon?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Protocol developed by Apple, referred to as beacons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identifier to nearby devices which causes some action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Bluetooth Low Energy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iBeacon?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other product uses this technology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broadcasting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syncing requirement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6761" y="2274886"/>
            <a:ext cx="4646612" cy="35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85800" y="609600"/>
            <a:ext cx="101314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</a:t>
            </a:r>
          </a:p>
        </p:txBody>
      </p:sp>
      <p:pic>
        <p:nvPicPr>
          <p:cNvPr descr="https://pbs.twimg.com/profile_images/378800000120811751/d06cd8874ca3a718d23f7920aec7f7f3_400x400.jpeg" id="105" name="Shape 1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0" y="790575"/>
            <a:ext cx="3649662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30200" y="2065336"/>
            <a:ext cx="7165974" cy="48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companies for beacons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Estimote Beacons?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wireless sensors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Broadcast radio signals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Devices interpret unlocking micro-location and contextual awareness</a:t>
            </a: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Estimote?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Estimote SDK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Tutorials/community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elestial">
  <a:themeElements>
    <a:clrScheme name="Celestial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elestial">
  <a:themeElements>
    <a:clrScheme name="Celestial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elestial">
  <a:themeElements>
    <a:clrScheme name="Celestial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